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3"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95C0D-339C-41DB-ADB3-539763225580}" v="15" dt="2020-10-17T14:37:32.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237B-290A-4637-BFB5-E23656AB3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2E7916A-2EDC-4F9C-B5AC-6513D1CB44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A4D0097-F3C5-40BF-9C3F-56DA9AF32D0E}"/>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5" name="Footer Placeholder 4">
            <a:extLst>
              <a:ext uri="{FF2B5EF4-FFF2-40B4-BE49-F238E27FC236}">
                <a16:creationId xmlns:a16="http://schemas.microsoft.com/office/drawing/2014/main" id="{6626783D-01AC-4420-802E-57432755FD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FCFC8-1297-44C8-B947-BC952526F943}"/>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144561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8624-EA1D-4EA6-A683-16373E93D6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CBB666-92EC-49CD-8A87-FC83DE33E5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EF86B1-C782-4E36-B9E5-9DAE4EEECED1}"/>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5" name="Footer Placeholder 4">
            <a:extLst>
              <a:ext uri="{FF2B5EF4-FFF2-40B4-BE49-F238E27FC236}">
                <a16:creationId xmlns:a16="http://schemas.microsoft.com/office/drawing/2014/main" id="{75B07818-218A-420F-8C6F-AECDAC851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5D74B8-3634-4BCF-985D-D478726B092B}"/>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686385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33F85-D036-4BD0-BB5A-7F80DC6BD5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D9DC93-C813-4F21-ADC5-E2366193A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E50E38-7248-47BC-8426-B2D000F046DF}"/>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5" name="Footer Placeholder 4">
            <a:extLst>
              <a:ext uri="{FF2B5EF4-FFF2-40B4-BE49-F238E27FC236}">
                <a16:creationId xmlns:a16="http://schemas.microsoft.com/office/drawing/2014/main" id="{ABA0A187-627C-4B3D-8901-6D78C1993C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495429-DE99-4DE7-92F8-A5915BF3B20F}"/>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254432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4A41-9F11-459F-A4ED-AC4308E629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290302-3627-4B99-997C-2A9C937D12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149A2-4002-4546-9668-13C77482A601}"/>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5" name="Footer Placeholder 4">
            <a:extLst>
              <a:ext uri="{FF2B5EF4-FFF2-40B4-BE49-F238E27FC236}">
                <a16:creationId xmlns:a16="http://schemas.microsoft.com/office/drawing/2014/main" id="{CA06E7F2-FA0C-4435-8DB7-65FE8A0D40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493B22-6C07-4954-9DF7-3E1FD7044687}"/>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282620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ADF15-F6AA-4AFD-A178-8D5BB8EE4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74828B-39BA-4FDC-AEDE-64C1BE4191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4BB0D-4863-49E8-8427-B75C37C3E0CC}"/>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5" name="Footer Placeholder 4">
            <a:extLst>
              <a:ext uri="{FF2B5EF4-FFF2-40B4-BE49-F238E27FC236}">
                <a16:creationId xmlns:a16="http://schemas.microsoft.com/office/drawing/2014/main" id="{DC534DF1-235B-41D7-9F32-35CDAEA1CC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80171F-E410-4F90-80BB-CD5D0A1CBF58}"/>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1449921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36B8-CEC4-4E2D-8C0D-DCE6986EF3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B51BD4-B7BA-4045-BC4E-40143683E2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CA200E-4076-4EF7-8425-84C8C3F800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241C45-B424-4181-BC4E-2B3E64A3FA8C}"/>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6" name="Footer Placeholder 5">
            <a:extLst>
              <a:ext uri="{FF2B5EF4-FFF2-40B4-BE49-F238E27FC236}">
                <a16:creationId xmlns:a16="http://schemas.microsoft.com/office/drawing/2014/main" id="{2BA582CF-15BB-4B7B-9B4E-AB5C7B3882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3C3BB0-3336-42CD-BF4E-271575AAAA31}"/>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91388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7E33-5E57-40D0-AFAA-01A3761111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2CEF8D-8D72-4EA9-8942-5CC048096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F85CB6-24E5-4797-9481-826883420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A0A9B0-1731-4F70-8873-37906B7E88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2F6752-2E0A-456E-A253-F393A85D26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5F9B99-C58E-47FE-A622-8D39D98A1B56}"/>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8" name="Footer Placeholder 7">
            <a:extLst>
              <a:ext uri="{FF2B5EF4-FFF2-40B4-BE49-F238E27FC236}">
                <a16:creationId xmlns:a16="http://schemas.microsoft.com/office/drawing/2014/main" id="{C6B2B42A-EB45-4036-AECB-2AF0815BE3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E1EA02-415F-49CA-BAC9-CE4568EF4704}"/>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184440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0696-26C4-4C93-AAB3-3DC4FFDCCA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F0F693-3946-4BEB-8265-36D0DA5970E6}"/>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4" name="Footer Placeholder 3">
            <a:extLst>
              <a:ext uri="{FF2B5EF4-FFF2-40B4-BE49-F238E27FC236}">
                <a16:creationId xmlns:a16="http://schemas.microsoft.com/office/drawing/2014/main" id="{742B01FD-CFF7-490A-ACE1-74DEF75D33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61A85D-BDA5-4279-8465-88EB2B2E1F59}"/>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323643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233F4F-B462-4640-B5B5-4582CEAA5E9A}"/>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3" name="Footer Placeholder 2">
            <a:extLst>
              <a:ext uri="{FF2B5EF4-FFF2-40B4-BE49-F238E27FC236}">
                <a16:creationId xmlns:a16="http://schemas.microsoft.com/office/drawing/2014/main" id="{5470759D-40BE-4C6E-B09D-CA33170E8A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72B2ED6-75E3-49A7-9C4A-A9C467D8F649}"/>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93751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8F10-90E0-4BEB-BE3E-CD5A99E5C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A12E14-FC83-40F5-AAFF-29B43CC97B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C40FCD-7845-4761-9698-38357D7A9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49260B-FB24-4676-B2A3-BA7E4F558DB4}"/>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6" name="Footer Placeholder 5">
            <a:extLst>
              <a:ext uri="{FF2B5EF4-FFF2-40B4-BE49-F238E27FC236}">
                <a16:creationId xmlns:a16="http://schemas.microsoft.com/office/drawing/2014/main" id="{38098174-DBA9-4DEC-BCBB-4E33BE5C66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E654EA-4D6A-4653-86B8-664CAEC985AE}"/>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209773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B12-AB41-4291-B962-4CEB0E7D8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78951E-A3FA-4871-A71E-8EB1988FF7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5B0475-4F27-4F59-942A-AE1CF0FC5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FD8FB-88F3-4C80-8EE0-FD03FE108ACB}"/>
              </a:ext>
            </a:extLst>
          </p:cNvPr>
          <p:cNvSpPr>
            <a:spLocks noGrp="1"/>
          </p:cNvSpPr>
          <p:nvPr>
            <p:ph type="dt" sz="half" idx="10"/>
          </p:nvPr>
        </p:nvSpPr>
        <p:spPr/>
        <p:txBody>
          <a:bodyPr/>
          <a:lstStyle/>
          <a:p>
            <a:fld id="{B9852A82-931F-4B74-85E7-7405A3DCEE99}" type="datetimeFigureOut">
              <a:rPr lang="en-GB" smtClean="0"/>
              <a:t>19/03/2021</a:t>
            </a:fld>
            <a:endParaRPr lang="en-GB"/>
          </a:p>
        </p:txBody>
      </p:sp>
      <p:sp>
        <p:nvSpPr>
          <p:cNvPr id="6" name="Footer Placeholder 5">
            <a:extLst>
              <a:ext uri="{FF2B5EF4-FFF2-40B4-BE49-F238E27FC236}">
                <a16:creationId xmlns:a16="http://schemas.microsoft.com/office/drawing/2014/main" id="{A4C5D880-8B3F-427E-BAC4-7503E8F4F4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D97A95-B21B-44AC-9311-8D9E16B2A3AF}"/>
              </a:ext>
            </a:extLst>
          </p:cNvPr>
          <p:cNvSpPr>
            <a:spLocks noGrp="1"/>
          </p:cNvSpPr>
          <p:nvPr>
            <p:ph type="sldNum" sz="quarter" idx="12"/>
          </p:nvPr>
        </p:nvSpPr>
        <p:spPr/>
        <p:txBody>
          <a:bodyPr/>
          <a:lstStyle/>
          <a:p>
            <a:fld id="{E654D2FA-E0A5-4F4C-BD05-D21C81D895E8}" type="slidenum">
              <a:rPr lang="en-GB" smtClean="0"/>
              <a:t>‹#›</a:t>
            </a:fld>
            <a:endParaRPr lang="en-GB"/>
          </a:p>
        </p:txBody>
      </p:sp>
    </p:spTree>
    <p:extLst>
      <p:ext uri="{BB962C8B-B14F-4D97-AF65-F5344CB8AC3E}">
        <p14:creationId xmlns:p14="http://schemas.microsoft.com/office/powerpoint/2010/main" val="290031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5DE7D-48E1-4317-AB25-14198EECE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FA7BFB-18C8-48F1-A9BD-655D4211EE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DE38A0-1649-484F-B8EA-40D5973242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52A82-931F-4B74-85E7-7405A3DCEE99}" type="datetimeFigureOut">
              <a:rPr lang="en-GB" smtClean="0"/>
              <a:t>19/03/2021</a:t>
            </a:fld>
            <a:endParaRPr lang="en-GB"/>
          </a:p>
        </p:txBody>
      </p:sp>
      <p:sp>
        <p:nvSpPr>
          <p:cNvPr id="5" name="Footer Placeholder 4">
            <a:extLst>
              <a:ext uri="{FF2B5EF4-FFF2-40B4-BE49-F238E27FC236}">
                <a16:creationId xmlns:a16="http://schemas.microsoft.com/office/drawing/2014/main" id="{911818B3-143F-495F-9B04-D0BBCF8F1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5C2146-B75E-4712-B1C8-460AFB9D8E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4D2FA-E0A5-4F4C-BD05-D21C81D895E8}" type="slidenum">
              <a:rPr lang="en-GB" smtClean="0"/>
              <a:t>‹#›</a:t>
            </a:fld>
            <a:endParaRPr lang="en-GB"/>
          </a:p>
        </p:txBody>
      </p:sp>
    </p:spTree>
    <p:extLst>
      <p:ext uri="{BB962C8B-B14F-4D97-AF65-F5344CB8AC3E}">
        <p14:creationId xmlns:p14="http://schemas.microsoft.com/office/powerpoint/2010/main" val="177529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hyperlink" Target="http://electricala2z.com/motors-control/plc-programmable-logic-controller-hardware-components-plc-hardware-basics/"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9.m4a"/><Relationship Id="rId7" Type="http://schemas.openxmlformats.org/officeDocument/2006/relationships/hyperlink" Target="https://program-plc.blogspot.com/2010/02/scan-time-of-plc.html?m=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JP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0C51-6E45-4ECA-8A4D-126D15072FCF}"/>
              </a:ext>
            </a:extLst>
          </p:cNvPr>
          <p:cNvSpPr>
            <a:spLocks noGrp="1"/>
          </p:cNvSpPr>
          <p:nvPr>
            <p:ph type="ctrTitle"/>
          </p:nvPr>
        </p:nvSpPr>
        <p:spPr/>
        <p:txBody>
          <a:bodyPr/>
          <a:lstStyle/>
          <a:p>
            <a:r>
              <a:rPr lang="en-US" dirty="0"/>
              <a:t>Programmable Logic Controllers (PLCs)</a:t>
            </a:r>
            <a:endParaRPr lang="en-GB" dirty="0"/>
          </a:p>
        </p:txBody>
      </p:sp>
      <p:sp>
        <p:nvSpPr>
          <p:cNvPr id="3" name="Subtitle 2">
            <a:extLst>
              <a:ext uri="{FF2B5EF4-FFF2-40B4-BE49-F238E27FC236}">
                <a16:creationId xmlns:a16="http://schemas.microsoft.com/office/drawing/2014/main" id="{8AF3820C-47C9-460F-84AD-63D219444C12}"/>
              </a:ext>
            </a:extLst>
          </p:cNvPr>
          <p:cNvSpPr>
            <a:spLocks noGrp="1"/>
          </p:cNvSpPr>
          <p:nvPr>
            <p:ph type="subTitle" idx="1"/>
          </p:nvPr>
        </p:nvSpPr>
        <p:spPr/>
        <p:txBody>
          <a:bodyPr/>
          <a:lstStyle/>
          <a:p>
            <a:r>
              <a:rPr lang="en-US" dirty="0"/>
              <a:t>An Introduction</a:t>
            </a:r>
          </a:p>
          <a:p>
            <a:endParaRPr lang="en-GB" dirty="0"/>
          </a:p>
        </p:txBody>
      </p:sp>
    </p:spTree>
    <p:extLst>
      <p:ext uri="{BB962C8B-B14F-4D97-AF65-F5344CB8AC3E}">
        <p14:creationId xmlns:p14="http://schemas.microsoft.com/office/powerpoint/2010/main" val="258252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7D1E-7F74-4AA7-BC9E-98744F21089E}"/>
              </a:ext>
            </a:extLst>
          </p:cNvPr>
          <p:cNvSpPr>
            <a:spLocks noGrp="1"/>
          </p:cNvSpPr>
          <p:nvPr>
            <p:ph type="title"/>
          </p:nvPr>
        </p:nvSpPr>
        <p:spPr/>
        <p:txBody>
          <a:bodyPr/>
          <a:lstStyle/>
          <a:p>
            <a:r>
              <a:rPr lang="en-US" dirty="0"/>
              <a:t>What is a PLC?</a:t>
            </a:r>
            <a:endParaRPr lang="en-GB" dirty="0"/>
          </a:p>
        </p:txBody>
      </p:sp>
      <p:sp>
        <p:nvSpPr>
          <p:cNvPr id="3" name="Content Placeholder 2">
            <a:extLst>
              <a:ext uri="{FF2B5EF4-FFF2-40B4-BE49-F238E27FC236}">
                <a16:creationId xmlns:a16="http://schemas.microsoft.com/office/drawing/2014/main" id="{CB9B087C-14FD-4576-8B31-6873EBB0A175}"/>
              </a:ext>
            </a:extLst>
          </p:cNvPr>
          <p:cNvSpPr>
            <a:spLocks noGrp="1"/>
          </p:cNvSpPr>
          <p:nvPr>
            <p:ph idx="1"/>
          </p:nvPr>
        </p:nvSpPr>
        <p:spPr/>
        <p:txBody>
          <a:bodyPr>
            <a:normAutofit/>
          </a:bodyPr>
          <a:lstStyle/>
          <a:p>
            <a:r>
              <a:rPr lang="en-US" sz="2400" dirty="0"/>
              <a:t>A PLC is a microprocessor based general-purpose controller for industrial applications</a:t>
            </a:r>
          </a:p>
          <a:p>
            <a:pPr marL="0" indent="0">
              <a:buNone/>
            </a:pPr>
            <a:endParaRPr lang="en-US" sz="2400" dirty="0"/>
          </a:p>
          <a:p>
            <a:r>
              <a:rPr lang="en-US" sz="2400" dirty="0"/>
              <a:t>Advantages of using PLCs in industrial applications:</a:t>
            </a:r>
          </a:p>
          <a:p>
            <a:pPr marL="0" indent="0">
              <a:buNone/>
            </a:pPr>
            <a:r>
              <a:rPr lang="en-US" sz="2400" dirty="0"/>
              <a:t>	- noise immune hardware</a:t>
            </a:r>
          </a:p>
          <a:p>
            <a:pPr marL="0" indent="0">
              <a:buNone/>
            </a:pPr>
            <a:r>
              <a:rPr lang="en-US" sz="2400" dirty="0"/>
              <a:t>	- modular structure allowing addition/replacement of units</a:t>
            </a:r>
          </a:p>
          <a:p>
            <a:pPr marL="0" indent="0">
              <a:buNone/>
            </a:pPr>
            <a:r>
              <a:rPr lang="en-US" sz="2400" dirty="0"/>
              <a:t>	- standard input and output units with hardware interfaces for direct 	connection of input devices (transducers) and output devices (actuators).</a:t>
            </a:r>
          </a:p>
          <a:p>
            <a:pPr marL="0" indent="0">
              <a:buNone/>
            </a:pPr>
            <a:r>
              <a:rPr lang="en-US" sz="2400" dirty="0"/>
              <a:t>	- ease of programming and reprogramming on site.</a:t>
            </a:r>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p>
        </p:txBody>
      </p:sp>
      <p:pic>
        <p:nvPicPr>
          <p:cNvPr id="5" name="Recorded Sound">
            <a:hlinkClick r:id="" action="ppaction://media"/>
            <a:extLst>
              <a:ext uri="{FF2B5EF4-FFF2-40B4-BE49-F238E27FC236}">
                <a16:creationId xmlns:a16="http://schemas.microsoft.com/office/drawing/2014/main" id="{639EA24A-F66B-4BA7-A18C-61335030FF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2239617"/>
            <a:ext cx="609600" cy="675861"/>
          </a:xfrm>
          <a:prstGeom prst="rect">
            <a:avLst/>
          </a:prstGeom>
        </p:spPr>
      </p:pic>
      <p:pic>
        <p:nvPicPr>
          <p:cNvPr id="6" name="Recorded Sound">
            <a:hlinkClick r:id="" action="ppaction://media"/>
            <a:extLst>
              <a:ext uri="{FF2B5EF4-FFF2-40B4-BE49-F238E27FC236}">
                <a16:creationId xmlns:a16="http://schemas.microsoft.com/office/drawing/2014/main" id="{6CD1BBFE-878E-40F4-ADED-BAC12A9F4FF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4001294"/>
            <a:ext cx="609600" cy="609600"/>
          </a:xfrm>
          <a:prstGeom prst="rect">
            <a:avLst/>
          </a:prstGeom>
        </p:spPr>
      </p:pic>
    </p:spTree>
    <p:extLst>
      <p:ext uri="{BB962C8B-B14F-4D97-AF65-F5344CB8AC3E}">
        <p14:creationId xmlns:p14="http://schemas.microsoft.com/office/powerpoint/2010/main" val="423509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52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DA75-37A1-44E3-97BD-AC12627497B4}"/>
              </a:ext>
            </a:extLst>
          </p:cNvPr>
          <p:cNvSpPr>
            <a:spLocks noGrp="1"/>
          </p:cNvSpPr>
          <p:nvPr>
            <p:ph type="title"/>
          </p:nvPr>
        </p:nvSpPr>
        <p:spPr/>
        <p:txBody>
          <a:bodyPr/>
          <a:lstStyle/>
          <a:p>
            <a:r>
              <a:rPr lang="en-US"/>
              <a:t>Hardware Structure of PLCs</a:t>
            </a:r>
            <a:endParaRPr lang="en-GB" dirty="0"/>
          </a:p>
        </p:txBody>
      </p:sp>
      <p:pic>
        <p:nvPicPr>
          <p:cNvPr id="10" name="Content Placeholder 9" descr="Diagram, schematic&#10;&#10;Description automatically generated">
            <a:extLst>
              <a:ext uri="{FF2B5EF4-FFF2-40B4-BE49-F238E27FC236}">
                <a16:creationId xmlns:a16="http://schemas.microsoft.com/office/drawing/2014/main" id="{BF2C9A26-60CB-40D4-BD11-AC2A252A6421}"/>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72786" y="1811111"/>
            <a:ext cx="6446427" cy="4351338"/>
          </a:xfrm>
        </p:spPr>
      </p:pic>
      <p:pic>
        <p:nvPicPr>
          <p:cNvPr id="3" name="Recorded Sound">
            <a:hlinkClick r:id="" action="ppaction://media"/>
            <a:extLst>
              <a:ext uri="{FF2B5EF4-FFF2-40B4-BE49-F238E27FC236}">
                <a16:creationId xmlns:a16="http://schemas.microsoft.com/office/drawing/2014/main" id="{69BB3ACF-476B-42D9-A263-90134934AF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5374" y="2435087"/>
            <a:ext cx="609600" cy="609600"/>
          </a:xfrm>
          <a:prstGeom prst="rect">
            <a:avLst/>
          </a:prstGeom>
        </p:spPr>
      </p:pic>
    </p:spTree>
    <p:extLst>
      <p:ext uri="{BB962C8B-B14F-4D97-AF65-F5344CB8AC3E}">
        <p14:creationId xmlns:p14="http://schemas.microsoft.com/office/powerpoint/2010/main" val="35587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7452B-136B-48F7-8033-56C176A7DE9E}"/>
              </a:ext>
            </a:extLst>
          </p:cNvPr>
          <p:cNvSpPr>
            <a:spLocks noGrp="1"/>
          </p:cNvSpPr>
          <p:nvPr>
            <p:ph idx="1"/>
          </p:nvPr>
        </p:nvSpPr>
        <p:spPr>
          <a:xfrm>
            <a:off x="838200" y="609600"/>
            <a:ext cx="10515600" cy="5567363"/>
          </a:xfrm>
        </p:spPr>
        <p:txBody>
          <a:bodyPr/>
          <a:lstStyle/>
          <a:p>
            <a:pPr marL="0" indent="0">
              <a:buNone/>
            </a:pPr>
            <a:r>
              <a:rPr lang="en-US" dirty="0"/>
              <a:t>The PLC hardware consists of the following functional units:</a:t>
            </a:r>
          </a:p>
          <a:p>
            <a:pPr marL="0" indent="0">
              <a:buNone/>
            </a:pPr>
            <a:r>
              <a:rPr lang="en-US" sz="2000" b="1" dirty="0">
                <a:latin typeface="Times New Roman" panose="02020603050405020304" pitchFamily="18" charset="0"/>
                <a:cs typeface="Times New Roman" panose="02020603050405020304" pitchFamily="18" charset="0"/>
              </a:rPr>
              <a:t>Central processing unit (CPU): </a:t>
            </a:r>
            <a:r>
              <a:rPr lang="en-US" sz="2000" dirty="0">
                <a:latin typeface="Times New Roman" panose="02020603050405020304" pitchFamily="18" charset="0"/>
                <a:cs typeface="Times New Roman" panose="02020603050405020304" pitchFamily="18" charset="0"/>
              </a:rPr>
              <a:t>It controls and supervises all operations of the PLC. An internal communication bus connects the CPU with the memory and input/output units.</a:t>
            </a:r>
          </a:p>
          <a:p>
            <a:pPr marL="0" indent="0">
              <a:buNone/>
            </a:pPr>
            <a:r>
              <a:rPr lang="en-US" sz="2000" b="1" dirty="0">
                <a:latin typeface="Times New Roman" panose="02020603050405020304" pitchFamily="18" charset="0"/>
                <a:cs typeface="Times New Roman" panose="02020603050405020304" pitchFamily="18" charset="0"/>
              </a:rPr>
              <a:t>Memory unit: </a:t>
            </a:r>
            <a:r>
              <a:rPr lang="en-US" sz="2000" dirty="0">
                <a:latin typeface="Times New Roman" panose="02020603050405020304" pitchFamily="18" charset="0"/>
                <a:cs typeface="Times New Roman" panose="02020603050405020304" pitchFamily="18" charset="0"/>
              </a:rPr>
              <a:t>for storage of program (program memory) and storage of data and outcomes of internal functions (work memory).</a:t>
            </a:r>
          </a:p>
          <a:p>
            <a:pPr marL="0" indent="0">
              <a:buNone/>
            </a:pPr>
            <a:r>
              <a:rPr lang="en-US" sz="2000" b="1" dirty="0">
                <a:latin typeface="Times New Roman" panose="02020603050405020304" pitchFamily="18" charset="0"/>
                <a:cs typeface="Times New Roman" panose="02020603050405020304" pitchFamily="18" charset="0"/>
              </a:rPr>
              <a:t>Input and output units: </a:t>
            </a:r>
            <a:r>
              <a:rPr lang="en-US" sz="2000" dirty="0">
                <a:latin typeface="Times New Roman" panose="02020603050405020304" pitchFamily="18" charset="0"/>
                <a:cs typeface="Times New Roman" panose="02020603050405020304" pitchFamily="18" charset="0"/>
              </a:rPr>
              <a:t>The input and output units form the interface between the internal hardware of the PLC and the outside input and devices monitored by the PLC and output devices controlled by the PLC. Input/output units operate at specific voltage levels (AC/DC) selected according to the intended input/output devices of the process transducers/actuators. Input/output units provide the necessary isolation and signal conditioning required by the input/output devices.</a:t>
            </a:r>
          </a:p>
          <a:p>
            <a:pPr marL="0" indent="0">
              <a:buNone/>
            </a:pPr>
            <a:r>
              <a:rPr lang="en-US" sz="2000" dirty="0">
                <a:latin typeface="Times New Roman" panose="02020603050405020304" pitchFamily="18" charset="0"/>
                <a:cs typeface="Times New Roman" panose="02020603050405020304" pitchFamily="18" charset="0"/>
              </a:rPr>
              <a:t>Each input channel has a specific status bit with a unique address to store 1 or 0 depending on the state of the input device ON or OFF in case of digital inputs.</a:t>
            </a:r>
          </a:p>
          <a:p>
            <a:pPr marL="0" indent="0">
              <a:buNone/>
            </a:pPr>
            <a:r>
              <a:rPr lang="en-US" sz="2000" dirty="0">
                <a:latin typeface="Times New Roman" panose="02020603050405020304" pitchFamily="18" charset="0"/>
                <a:cs typeface="Times New Roman" panose="02020603050405020304" pitchFamily="18" charset="0"/>
              </a:rPr>
              <a:t>Each output channel has a specific status bit with a unique address to store 1 or 0 depending on the required control of the output device to be switched ON or OFF in case of digital outputs.</a:t>
            </a:r>
          </a:p>
          <a:p>
            <a:pPr marL="0" indent="0">
              <a:buNone/>
            </a:pPr>
            <a:r>
              <a:rPr lang="en-US" sz="2000" b="1" dirty="0">
                <a:latin typeface="Times New Roman" panose="02020603050405020304" pitchFamily="18" charset="0"/>
                <a:cs typeface="Times New Roman" panose="02020603050405020304" pitchFamily="18" charset="0"/>
              </a:rPr>
              <a:t>Programming unit: </a:t>
            </a:r>
            <a:r>
              <a:rPr lang="en-US" sz="2000" dirty="0">
                <a:latin typeface="Times New Roman" panose="02020603050405020304" pitchFamily="18" charset="0"/>
                <a:cs typeface="Times New Roman" panose="02020603050405020304" pitchFamily="18" charset="0"/>
              </a:rPr>
              <a:t>It is used to enter the PLC program. All PLCs may have a usual PC as a programming unit with the necessary programming environment running as an application program </a:t>
            </a:r>
            <a:endParaRPr lang="en-US" sz="2000" b="1" dirty="0">
              <a:latin typeface="Times New Roman" panose="02020603050405020304" pitchFamily="18" charset="0"/>
              <a:cs typeface="Times New Roman" panose="02020603050405020304" pitchFamily="18" charset="0"/>
            </a:endParaRPr>
          </a:p>
          <a:p>
            <a:pPr marL="0" indent="0">
              <a:buNone/>
            </a:pPr>
            <a:endParaRPr lang="en-GB" sz="2000" dirty="0">
              <a:latin typeface="Times New Roman" panose="02020603050405020304" pitchFamily="18"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0680659F-4AF9-4B3E-8F07-C829BC6E4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40278" y="1586948"/>
            <a:ext cx="609600" cy="609600"/>
          </a:xfrm>
          <a:prstGeom prst="rect">
            <a:avLst/>
          </a:prstGeom>
        </p:spPr>
      </p:pic>
      <p:pic>
        <p:nvPicPr>
          <p:cNvPr id="4" name="Recorded Sound">
            <a:hlinkClick r:id="" action="ppaction://media"/>
            <a:extLst>
              <a:ext uri="{FF2B5EF4-FFF2-40B4-BE49-F238E27FC236}">
                <a16:creationId xmlns:a16="http://schemas.microsoft.com/office/drawing/2014/main" id="{85B269A9-ECB6-4A81-B3D8-2D63E0327AB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40278" y="4475922"/>
            <a:ext cx="609600" cy="609600"/>
          </a:xfrm>
          <a:prstGeom prst="rect">
            <a:avLst/>
          </a:prstGeom>
        </p:spPr>
      </p:pic>
    </p:spTree>
    <p:extLst>
      <p:ext uri="{BB962C8B-B14F-4D97-AF65-F5344CB8AC3E}">
        <p14:creationId xmlns:p14="http://schemas.microsoft.com/office/powerpoint/2010/main" val="419750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0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5000D-6035-498C-BBB5-652BFCDE2F8F}"/>
              </a:ext>
            </a:extLst>
          </p:cNvPr>
          <p:cNvSpPr>
            <a:spLocks noGrp="1"/>
          </p:cNvSpPr>
          <p:nvPr>
            <p:ph idx="1"/>
          </p:nvPr>
        </p:nvSpPr>
        <p:spPr>
          <a:xfrm>
            <a:off x="838200" y="384313"/>
            <a:ext cx="10515600" cy="5792650"/>
          </a:xfrm>
        </p:spPr>
        <p:txBody>
          <a:bodyPr>
            <a:normAutofit fontScale="92500" lnSpcReduction="10000"/>
          </a:bodyPr>
          <a:lstStyle/>
          <a:p>
            <a:pPr marL="0" indent="0">
              <a:buNone/>
            </a:pPr>
            <a:r>
              <a:rPr lang="en-US" sz="2000" dirty="0">
                <a:latin typeface="Times New Roman" panose="02020603050405020304" pitchFamily="18" charset="0"/>
                <a:cs typeface="Times New Roman" panose="02020603050405020304" pitchFamily="18" charset="0"/>
              </a:rPr>
              <a:t>The programming unit is connected to the PLC using a special cable. After programming and testing of the program the programming unit is disconnected from the PLC.</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PLC Selection</a:t>
            </a:r>
          </a:p>
          <a:p>
            <a:pPr marL="0" indent="0">
              <a:buNone/>
            </a:pPr>
            <a:r>
              <a:rPr lang="en-US" sz="2000" dirty="0">
                <a:latin typeface="Times New Roman" panose="02020603050405020304" pitchFamily="18" charset="0"/>
                <a:cs typeface="Times New Roman" panose="02020603050405020304" pitchFamily="18" charset="0"/>
              </a:rPr>
              <a:t>PLCs come in modular structure in which the main unit determines the CPU speed and program/work memory size depending on the required application. Input and output units determine the number of input and output devices to be monitored and controlled by the PLC. They are chosen taking into consideration the levels of voltage imposed by the process transducers and actuators.</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PLC Operation</a:t>
            </a:r>
          </a:p>
          <a:p>
            <a:pPr marL="0" indent="0">
              <a:buNone/>
            </a:pPr>
            <a:r>
              <a:rPr lang="en-US" sz="2200" dirty="0">
                <a:latin typeface="Times New Roman" panose="02020603050405020304" pitchFamily="18" charset="0"/>
                <a:cs typeface="Times New Roman" panose="02020603050405020304" pitchFamily="18" charset="0"/>
              </a:rPr>
              <a:t>PLCs operate in real-time in which a program is executed from beginning to end using current inputs status bits. The input status bits 1 or 0 are determined by the states of the input devices ON or OFF. Based on the logic described by the program output status bits may have 1 or 0. This will determine which output device to be switched ON or OFF  as required. PLC programs are executed in continuous cycles. A program cycle begins by updating the 1s and 0s in the input status bits (input image) depending on whether the connected input device is ON or OFF. Afterwards the program is executed from first instruction to the last one. Due to the logic of the program output status bits may be changed from 1s to 0s or vice versa. After program execution output status bits (output image) are copied to the connected output devices. If an output status bit is 1, the connected output device is switched ON. Whereas if it is 0 the connected output device is switched OFF.</a:t>
            </a:r>
          </a:p>
        </p:txBody>
      </p:sp>
      <p:pic>
        <p:nvPicPr>
          <p:cNvPr id="2" name="Recorded Sound">
            <a:hlinkClick r:id="" action="ppaction://media"/>
            <a:extLst>
              <a:ext uri="{FF2B5EF4-FFF2-40B4-BE49-F238E27FC236}">
                <a16:creationId xmlns:a16="http://schemas.microsoft.com/office/drawing/2014/main" id="{B05918D7-1C61-4328-9AD6-7C8497C3BA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05391" y="2816813"/>
            <a:ext cx="609600" cy="553277"/>
          </a:xfrm>
          <a:prstGeom prst="rect">
            <a:avLst/>
          </a:prstGeom>
        </p:spPr>
      </p:pic>
      <p:pic>
        <p:nvPicPr>
          <p:cNvPr id="4" name="Recorded Sound">
            <a:hlinkClick r:id="" action="ppaction://media"/>
            <a:extLst>
              <a:ext uri="{FF2B5EF4-FFF2-40B4-BE49-F238E27FC236}">
                <a16:creationId xmlns:a16="http://schemas.microsoft.com/office/drawing/2014/main" id="{E66AF321-25DB-4DBC-BF68-FD9DE552C8B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744200" y="4489174"/>
            <a:ext cx="609600" cy="609600"/>
          </a:xfrm>
          <a:prstGeom prst="rect">
            <a:avLst/>
          </a:prstGeom>
        </p:spPr>
      </p:pic>
    </p:spTree>
    <p:extLst>
      <p:ext uri="{BB962C8B-B14F-4D97-AF65-F5344CB8AC3E}">
        <p14:creationId xmlns:p14="http://schemas.microsoft.com/office/powerpoint/2010/main" val="417566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80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1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0203-EC98-48E0-AC67-02FCB98FA7A0}"/>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PLC Program Scan Cycle</a:t>
            </a:r>
            <a:endParaRPr lang="en-GB" sz="2800" dirty="0">
              <a:latin typeface="Times New Roman" panose="02020603050405020304" pitchFamily="18" charset="0"/>
              <a:cs typeface="Times New Roman" panose="02020603050405020304" pitchFamily="18" charset="0"/>
            </a:endParaRPr>
          </a:p>
        </p:txBody>
      </p:sp>
      <p:pic>
        <p:nvPicPr>
          <p:cNvPr id="9" name="Content Placeholder 8" descr="Diagram&#10;&#10;Description automatically generated">
            <a:extLst>
              <a:ext uri="{FF2B5EF4-FFF2-40B4-BE49-F238E27FC236}">
                <a16:creationId xmlns:a16="http://schemas.microsoft.com/office/drawing/2014/main" id="{7114202D-4D36-43C4-8BA6-5B4C6C686287}"/>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95862" y="1690688"/>
            <a:ext cx="3872367" cy="4971369"/>
          </a:xfrm>
        </p:spPr>
      </p:pic>
      <p:pic>
        <p:nvPicPr>
          <p:cNvPr id="3" name="Recorded Sound">
            <a:hlinkClick r:id="" action="ppaction://media"/>
            <a:extLst>
              <a:ext uri="{FF2B5EF4-FFF2-40B4-BE49-F238E27FC236}">
                <a16:creationId xmlns:a16="http://schemas.microsoft.com/office/drawing/2014/main" id="{51B27B8E-E59A-4C4E-A529-69E007729A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68487" y="2302566"/>
            <a:ext cx="609600" cy="609600"/>
          </a:xfrm>
          <a:prstGeom prst="rect">
            <a:avLst/>
          </a:prstGeom>
        </p:spPr>
      </p:pic>
      <p:pic>
        <p:nvPicPr>
          <p:cNvPr id="4" name="Recorded Sound">
            <a:hlinkClick r:id="" action="ppaction://media"/>
            <a:extLst>
              <a:ext uri="{FF2B5EF4-FFF2-40B4-BE49-F238E27FC236}">
                <a16:creationId xmlns:a16="http://schemas.microsoft.com/office/drawing/2014/main" id="{07F12888-7F27-41E3-991B-65B96F38DEF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8487" y="4568687"/>
            <a:ext cx="609600" cy="609600"/>
          </a:xfrm>
          <a:prstGeom prst="rect">
            <a:avLst/>
          </a:prstGeom>
        </p:spPr>
      </p:pic>
    </p:spTree>
    <p:extLst>
      <p:ext uri="{BB962C8B-B14F-4D97-AF65-F5344CB8AC3E}">
        <p14:creationId xmlns:p14="http://schemas.microsoft.com/office/powerpoint/2010/main" val="5735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2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1AD1-8400-48AC-9DE1-49687B169CED}"/>
              </a:ext>
            </a:extLst>
          </p:cNvPr>
          <p:cNvSpPr>
            <a:spLocks noGrp="1"/>
          </p:cNvSpPr>
          <p:nvPr>
            <p:ph type="title"/>
          </p:nvPr>
        </p:nvSpPr>
        <p:spPr>
          <a:xfrm>
            <a:off x="838200" y="365125"/>
            <a:ext cx="10515600" cy="721553"/>
          </a:xfrm>
        </p:spPr>
        <p:txBody>
          <a:bodyPr>
            <a:normAutofit/>
          </a:bodyPr>
          <a:lstStyle/>
          <a:p>
            <a:r>
              <a:rPr lang="en-US" sz="2800" b="1" dirty="0">
                <a:latin typeface="Times New Roman" panose="02020603050405020304" pitchFamily="18" charset="0"/>
                <a:cs typeface="Times New Roman" panose="02020603050405020304" pitchFamily="18" charset="0"/>
              </a:rPr>
              <a:t>PLC Programming</a:t>
            </a:r>
            <a:endParaRPr lang="en-GB"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743A9DE-1A93-45AA-8A39-460CAF110116}"/>
              </a:ext>
            </a:extLst>
          </p:cNvPr>
          <p:cNvSpPr>
            <a:spLocks noGrp="1"/>
          </p:cNvSpPr>
          <p:nvPr>
            <p:ph idx="1"/>
          </p:nvPr>
        </p:nvSpPr>
        <p:spPr>
          <a:xfrm>
            <a:off x="838200" y="967409"/>
            <a:ext cx="10515600" cy="5209554"/>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Programming instructions and addressing used to program a PLC may differ from one manufacture  to another. In this course we shall adopt a Mitsubishi-FX series PLC.</a:t>
            </a:r>
          </a:p>
          <a:p>
            <a:pPr marL="0" indent="0">
              <a:buNone/>
            </a:pPr>
            <a:r>
              <a:rPr lang="en-US" sz="2000" dirty="0">
                <a:latin typeface="Times New Roman" panose="02020603050405020304" pitchFamily="18" charset="0"/>
                <a:cs typeface="Times New Roman" panose="02020603050405020304" pitchFamily="18" charset="0"/>
              </a:rPr>
              <a:t>Addressing of input status bits consists of a symbol X followed by an octal number. Addressing of output status bits consists of a symbol Y followed by an octal number.</a:t>
            </a:r>
          </a:p>
          <a:p>
            <a:pPr marL="0" indent="0">
              <a:buNone/>
            </a:pPr>
            <a:r>
              <a:rPr lang="en-US" sz="2000" dirty="0">
                <a:latin typeface="Times New Roman" panose="02020603050405020304" pitchFamily="18" charset="0"/>
                <a:cs typeface="Times New Roman" panose="02020603050405020304" pitchFamily="18" charset="0"/>
              </a:rPr>
              <a:t>In order to construct logical functions in programs we use two logical single bit operation which are defined by the following truth tables</a:t>
            </a:r>
          </a:p>
          <a:p>
            <a:pPr marL="0" indent="0">
              <a:buNone/>
            </a:pPr>
            <a:r>
              <a:rPr lang="en-US" sz="2000" dirty="0">
                <a:latin typeface="Times New Roman" panose="02020603050405020304" pitchFamily="18" charset="0"/>
                <a:cs typeface="Times New Roman" panose="02020603050405020304" pitchFamily="18" charset="0"/>
              </a:rPr>
              <a:t> 	X1	examine-ON				X2	examine-OFF</a:t>
            </a:r>
          </a:p>
          <a:p>
            <a:pPr marL="0" indent="0">
              <a:buNone/>
            </a:pPr>
            <a:r>
              <a:rPr lang="en-GB" sz="2000" dirty="0">
                <a:latin typeface="Times New Roman" panose="02020603050405020304" pitchFamily="18" charset="0"/>
                <a:cs typeface="Times New Roman" panose="02020603050405020304" pitchFamily="18" charset="0"/>
              </a:rPr>
              <a:t> 	 0	      F					  0		T</a:t>
            </a:r>
          </a:p>
          <a:p>
            <a:pPr marL="0" indent="0">
              <a:buNone/>
            </a:pPr>
            <a:r>
              <a:rPr lang="en-GB" sz="2000" dirty="0">
                <a:latin typeface="Times New Roman" panose="02020603050405020304" pitchFamily="18" charset="0"/>
                <a:cs typeface="Times New Roman" panose="02020603050405020304" pitchFamily="18" charset="0"/>
              </a:rPr>
              <a:t>  	 1	      T					  1	               F </a:t>
            </a:r>
          </a:p>
          <a:p>
            <a:pPr marL="0" indent="0">
              <a:buNone/>
            </a:pPr>
            <a:r>
              <a:rPr lang="en-GB" sz="2000" dirty="0">
                <a:latin typeface="Times New Roman" panose="02020603050405020304" pitchFamily="18" charset="0"/>
                <a:cs typeface="Times New Roman" panose="02020603050405020304" pitchFamily="18" charset="0"/>
              </a:rPr>
              <a:t>Boolean expressions describing logical functions are used as usual e.g.</a:t>
            </a:r>
          </a:p>
          <a:p>
            <a:pPr marL="0" indent="0">
              <a:buNone/>
            </a:pPr>
            <a:r>
              <a:rPr lang="en-GB" sz="2000" dirty="0">
                <a:latin typeface="Times New Roman" panose="02020603050405020304" pitchFamily="18" charset="0"/>
                <a:cs typeface="Times New Roman" panose="02020603050405020304" pitchFamily="18" charset="0"/>
              </a:rPr>
              <a:t>Y1 ≡ X1+ X2  In this expression an output status bit Y1 is determined based on the outcome of </a:t>
            </a:r>
            <a:r>
              <a:rPr lang="en-GB" sz="2000" dirty="0" err="1">
                <a:latin typeface="Times New Roman" panose="02020603050405020304" pitchFamily="18" charset="0"/>
                <a:cs typeface="Times New Roman" panose="02020603050405020304" pitchFamily="18" charset="0"/>
              </a:rPr>
              <a:t>ORing</a:t>
            </a:r>
            <a:r>
              <a:rPr lang="en-GB" sz="2000" dirty="0">
                <a:latin typeface="Times New Roman" panose="02020603050405020304" pitchFamily="18" charset="0"/>
                <a:cs typeface="Times New Roman" panose="02020603050405020304" pitchFamily="18" charset="0"/>
              </a:rPr>
              <a:t> two input status bits X1, X2</a:t>
            </a:r>
          </a:p>
          <a:p>
            <a:pPr marL="0" indent="0">
              <a:buNone/>
            </a:pPr>
            <a:r>
              <a:rPr lang="en-GB" sz="2000" dirty="0">
                <a:latin typeface="Times New Roman" panose="02020603050405020304" pitchFamily="18" charset="0"/>
                <a:cs typeface="Times New Roman" panose="02020603050405020304" pitchFamily="18" charset="0"/>
              </a:rPr>
              <a:t>Y2 ≡ X3 . X4  An output Y2 is based on the outcome of ANDing two inputs X3, X4</a:t>
            </a:r>
          </a:p>
          <a:p>
            <a:pPr marL="0" indent="0">
              <a:buNone/>
            </a:pPr>
            <a:r>
              <a:rPr lang="en-GB" sz="2000" dirty="0">
                <a:latin typeface="Times New Roman" panose="02020603050405020304" pitchFamily="18" charset="0"/>
                <a:cs typeface="Times New Roman" panose="02020603050405020304" pitchFamily="18" charset="0"/>
              </a:rPr>
              <a:t>Y3 ≡ (X1 + X2). X3 an output Y3 is based on </a:t>
            </a:r>
            <a:r>
              <a:rPr lang="en-GB" sz="2000" dirty="0" err="1">
                <a:latin typeface="Times New Roman" panose="02020603050405020304" pitchFamily="18" charset="0"/>
                <a:cs typeface="Times New Roman" panose="02020603050405020304" pitchFamily="18" charset="0"/>
              </a:rPr>
              <a:t>ORing</a:t>
            </a:r>
            <a:r>
              <a:rPr lang="en-GB" sz="2000" dirty="0">
                <a:latin typeface="Times New Roman" panose="02020603050405020304" pitchFamily="18" charset="0"/>
                <a:cs typeface="Times New Roman" panose="02020603050405020304" pitchFamily="18" charset="0"/>
              </a:rPr>
              <a:t> X1, X2 then </a:t>
            </a:r>
            <a:r>
              <a:rPr lang="en-GB" sz="2000">
                <a:latin typeface="Times New Roman" panose="02020603050405020304" pitchFamily="18" charset="0"/>
                <a:cs typeface="Times New Roman" panose="02020603050405020304" pitchFamily="18" charset="0"/>
              </a:rPr>
              <a:t>ANDed with X3.</a:t>
            </a:r>
            <a:endParaRPr lang="en-GB" sz="2000" dirty="0">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4731AFC5-D210-423C-820D-67CDEB3B9B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2097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22E1B75CCA9A41981BFAE37F711600" ma:contentTypeVersion="4" ma:contentTypeDescription="Create a new document." ma:contentTypeScope="" ma:versionID="0a617190937feb5504bc3bca03d3f7b3">
  <xsd:schema xmlns:xsd="http://www.w3.org/2001/XMLSchema" xmlns:xs="http://www.w3.org/2001/XMLSchema" xmlns:p="http://schemas.microsoft.com/office/2006/metadata/properties" xmlns:ns3="44b60c9f-6dcf-4dee-b09a-6fa296c01b75" targetNamespace="http://schemas.microsoft.com/office/2006/metadata/properties" ma:root="true" ma:fieldsID="f6cb46e07964ef4691f3828355e87d45" ns3:_="">
    <xsd:import namespace="44b60c9f-6dcf-4dee-b09a-6fa296c01b7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b60c9f-6dcf-4dee-b09a-6fa296c01b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8E9106-1791-4844-8A67-F6AB250B9B03}">
  <ds:schemaRefs>
    <ds:schemaRef ds:uri="http://purl.org/dc/terms/"/>
    <ds:schemaRef ds:uri="http://schemas.openxmlformats.org/package/2006/metadata/core-properties"/>
    <ds:schemaRef ds:uri="http://purl.org/dc/dcmitype/"/>
    <ds:schemaRef ds:uri="http://schemas.microsoft.com/office/2006/documentManagement/types"/>
    <ds:schemaRef ds:uri="44b60c9f-6dcf-4dee-b09a-6fa296c01b75"/>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96037D2-DA7A-4768-BB09-E98172D31D1F}">
  <ds:schemaRefs>
    <ds:schemaRef ds:uri="http://schemas.microsoft.com/sharepoint/v3/contenttype/forms"/>
  </ds:schemaRefs>
</ds:datastoreItem>
</file>

<file path=customXml/itemProps3.xml><?xml version="1.0" encoding="utf-8"?>
<ds:datastoreItem xmlns:ds="http://schemas.openxmlformats.org/officeDocument/2006/customXml" ds:itemID="{B7868CC7-9F9B-48ED-B59C-89F07ADE96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b60c9f-6dcf-4dee-b09a-6fa296c01b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218</TotalTime>
  <Words>854</Words>
  <Application>Microsoft Office PowerPoint</Application>
  <PresentationFormat>Widescreen</PresentationFormat>
  <Paragraphs>39</Paragraphs>
  <Slides>7</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Programmable Logic Controllers (PLCs)</vt:lpstr>
      <vt:lpstr>What is a PLC?</vt:lpstr>
      <vt:lpstr>Hardware Structure of PLCs</vt:lpstr>
      <vt:lpstr>PowerPoint Presentation</vt:lpstr>
      <vt:lpstr>PowerPoint Presentation</vt:lpstr>
      <vt:lpstr>PLC Program Scan Cycle</vt:lpstr>
      <vt:lpstr>PLC Programming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Programmable Logic Controllers</dc:title>
  <dc:creator>Mohamed Abolseoud Ibrahim Sultan</dc:creator>
  <cp:lastModifiedBy>Mohamed Sultan</cp:lastModifiedBy>
  <cp:revision>25</cp:revision>
  <dcterms:created xsi:type="dcterms:W3CDTF">2020-10-03T17:11:11Z</dcterms:created>
  <dcterms:modified xsi:type="dcterms:W3CDTF">2021-03-19T15:51:28Z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0x010100D922E1B75CCA9A41981BFAE37F711600</vt:lpwstr>
  </property>
</Properties>
</file>